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abayarsaikhan@mum.edu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hyperlink" Target="https://github.com/bbatjargal/BDTwitrend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3.png"/><Relationship Id="rId13" Type="http://schemas.openxmlformats.org/officeDocument/2006/relationships/image" Target="../media/image10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9" Type="http://schemas.openxmlformats.org/officeDocument/2006/relationships/image" Target="../media/image5.jpg"/><Relationship Id="rId15" Type="http://schemas.openxmlformats.org/officeDocument/2006/relationships/image" Target="../media/image4.jpg"/><Relationship Id="rId14" Type="http://schemas.openxmlformats.org/officeDocument/2006/relationships/image" Target="../media/image7.png"/><Relationship Id="rId5" Type="http://schemas.openxmlformats.org/officeDocument/2006/relationships/image" Target="../media/image33.jpg"/><Relationship Id="rId6" Type="http://schemas.openxmlformats.org/officeDocument/2006/relationships/image" Target="../media/image2.png"/><Relationship Id="rId7" Type="http://schemas.openxmlformats.org/officeDocument/2006/relationships/image" Target="../media/image6.jp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zeppelin.apache.org/" TargetMode="External"/><Relationship Id="rId10" Type="http://schemas.openxmlformats.org/officeDocument/2006/relationships/hyperlink" Target="https://d3js.org/" TargetMode="External"/><Relationship Id="rId13" Type="http://schemas.openxmlformats.org/officeDocument/2006/relationships/hyperlink" Target="http://www.scala-lang.org/" TargetMode="External"/><Relationship Id="rId12" Type="http://schemas.openxmlformats.org/officeDocument/2006/relationships/hyperlink" Target="http://twitter4j.org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32.jpg"/><Relationship Id="rId9" Type="http://schemas.openxmlformats.org/officeDocument/2006/relationships/hyperlink" Target="http://kafka.apache.org/" TargetMode="External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7" Type="http://schemas.openxmlformats.org/officeDocument/2006/relationships/image" Target="../media/image9.jpg"/><Relationship Id="rId16" Type="http://schemas.openxmlformats.org/officeDocument/2006/relationships/image" Target="../media/image19.png"/><Relationship Id="rId5" Type="http://schemas.openxmlformats.org/officeDocument/2006/relationships/image" Target="../media/image22.jpg"/><Relationship Id="rId19" Type="http://schemas.openxmlformats.org/officeDocument/2006/relationships/image" Target="../media/image13.png"/><Relationship Id="rId6" Type="http://schemas.openxmlformats.org/officeDocument/2006/relationships/hyperlink" Target="http://hadoop.apache.org/" TargetMode="External"/><Relationship Id="rId18" Type="http://schemas.openxmlformats.org/officeDocument/2006/relationships/image" Target="../media/image17.png"/><Relationship Id="rId7" Type="http://schemas.openxmlformats.org/officeDocument/2006/relationships/hyperlink" Target="http://hbase.apache.org/" TargetMode="External"/><Relationship Id="rId8" Type="http://schemas.openxmlformats.org/officeDocument/2006/relationships/hyperlink" Target="http://hbase.apache.org/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3.png"/><Relationship Id="rId13" Type="http://schemas.openxmlformats.org/officeDocument/2006/relationships/image" Target="../media/image10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9" Type="http://schemas.openxmlformats.org/officeDocument/2006/relationships/image" Target="../media/image5.jpg"/><Relationship Id="rId15" Type="http://schemas.openxmlformats.org/officeDocument/2006/relationships/image" Target="../media/image16.jpg"/><Relationship Id="rId14" Type="http://schemas.openxmlformats.org/officeDocument/2006/relationships/image" Target="../media/image7.png"/><Relationship Id="rId16" Type="http://schemas.openxmlformats.org/officeDocument/2006/relationships/image" Target="../media/image18.png"/><Relationship Id="rId5" Type="http://schemas.openxmlformats.org/officeDocument/2006/relationships/image" Target="../media/image33.jpg"/><Relationship Id="rId6" Type="http://schemas.openxmlformats.org/officeDocument/2006/relationships/image" Target="../media/image2.png"/><Relationship Id="rId7" Type="http://schemas.openxmlformats.org/officeDocument/2006/relationships/image" Target="../media/image6.jp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6.jpg"/><Relationship Id="rId5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4294967295" type="title"/>
          </p:nvPr>
        </p:nvSpPr>
        <p:spPr>
          <a:xfrm>
            <a:off x="5836250" y="10713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BDTwiTrend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Shape 59"/>
          <p:cNvSpPr txBox="1"/>
          <p:nvPr>
            <p:ph idx="4294967295" type="subTitle"/>
          </p:nvPr>
        </p:nvSpPr>
        <p:spPr>
          <a:xfrm>
            <a:off x="5836250" y="3614625"/>
            <a:ext cx="32040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Batjargal Bayarsaikhan (Alex) - 986264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babayarsaikhan@mum.edu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BDT CS 523 - MUM, IA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March 14-20, 2018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Looking down on waves breaking against rock formation" id="60" name="Shape 60"/>
          <p:cNvPicPr preferRelativeResize="0"/>
          <p:nvPr/>
        </p:nvPicPr>
        <p:blipFill rotWithShape="1">
          <a:blip r:embed="rId4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Shape 61"/>
          <p:cNvPicPr preferRelativeResize="0"/>
          <p:nvPr/>
        </p:nvPicPr>
        <p:blipFill rotWithShape="1">
          <a:blip r:embed="rId5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Shape 62"/>
          <p:cNvPicPr preferRelativeResize="0"/>
          <p:nvPr/>
        </p:nvPicPr>
        <p:blipFill rotWithShape="1">
          <a:blip r:embed="rId6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Nights</a:t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4:28am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we did</a:t>
            </a:r>
            <a:endParaRPr/>
          </a:p>
        </p:txBody>
      </p:sp>
      <p:pic>
        <p:nvPicPr>
          <p:cNvPr descr="Sepia-toned image of lifeguard stand on beach in front of calm body of water" id="177" name="Shape 177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82" name="Shape 182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83" name="Shape 183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4572179" y="3098375"/>
            <a:ext cx="2181600" cy="16104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</a:rPr>
              <a:t>NODEJS</a:t>
            </a:r>
            <a:endParaRPr b="1">
              <a:solidFill>
                <a:srgbClr val="4A86E8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</a:rPr>
              <a:t>FOREST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5" name="Shape 185"/>
          <p:cNvSpPr txBox="1"/>
          <p:nvPr>
            <p:ph idx="4294967295" type="body"/>
          </p:nvPr>
        </p:nvSpPr>
        <p:spPr>
          <a:xfrm>
            <a:off x="2391333" y="3098375"/>
            <a:ext cx="2181600" cy="16104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</a:rPr>
              <a:t>OCEAN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ZEPPELIN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2833350" y="172075"/>
            <a:ext cx="3477300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 REAL TIME</a:t>
            </a:r>
            <a:r>
              <a:rPr lang="en" sz="3000">
                <a:solidFill>
                  <a:srgbClr val="FF9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90250" y="526350"/>
            <a:ext cx="843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DEMO &amp; CODE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2467" t="2997"/>
          <a:stretch/>
        </p:blipFill>
        <p:spPr>
          <a:xfrm>
            <a:off x="392527" y="1883525"/>
            <a:ext cx="3149420" cy="176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2572" t="3344"/>
          <a:stretch/>
        </p:blipFill>
        <p:spPr>
          <a:xfrm>
            <a:off x="2012752" y="3134025"/>
            <a:ext cx="3157668" cy="176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5208" l="0" r="2353" t="2769"/>
          <a:stretch/>
        </p:blipFill>
        <p:spPr>
          <a:xfrm>
            <a:off x="4683013" y="1609100"/>
            <a:ext cx="3322128" cy="17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6">
            <a:alphaModFix/>
          </a:blip>
          <a:srcRect b="5465" l="0" r="2353" t="2993"/>
          <a:stretch/>
        </p:blipFill>
        <p:spPr>
          <a:xfrm>
            <a:off x="5572525" y="3157538"/>
            <a:ext cx="3252000" cy="171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200" name="Shape 200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4294967295" type="body"/>
          </p:nvPr>
        </p:nvSpPr>
        <p:spPr>
          <a:xfrm>
            <a:off x="229675" y="2491675"/>
            <a:ext cx="2181600" cy="1791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After a </a:t>
            </a:r>
            <a:r>
              <a:rPr b="1" lang="en">
                <a:solidFill>
                  <a:schemeClr val="accent4"/>
                </a:solidFill>
              </a:rPr>
              <a:t>LONG JOURNEY</a:t>
            </a:r>
            <a:r>
              <a:rPr lang="en">
                <a:solidFill>
                  <a:schemeClr val="accent1"/>
                </a:solidFill>
              </a:rPr>
              <a:t>,</a:t>
            </a:r>
            <a:r>
              <a:rPr lang="en">
                <a:solidFill>
                  <a:schemeClr val="accent1"/>
                </a:solidFill>
              </a:rPr>
              <a:t>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I’ve just </a:t>
            </a:r>
            <a:r>
              <a:rPr b="1" lang="en">
                <a:solidFill>
                  <a:srgbClr val="4A86E8"/>
                </a:solidFill>
              </a:rPr>
              <a:t>COME HOME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202" name="Shape 20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203" name="Shape 203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229675" y="4364750"/>
            <a:ext cx="4898700" cy="516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https://github.com/bbatjargal/BDTwitrend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3160350" y="1451100"/>
            <a:ext cx="5605200" cy="2241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General understanding about big data analyzing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it works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</a:t>
            </a:r>
            <a:r>
              <a:rPr lang="en" sz="1300">
                <a:solidFill>
                  <a:schemeClr val="accent1"/>
                </a:solidFill>
              </a:rPr>
              <a:t>s</a:t>
            </a:r>
            <a:r>
              <a:rPr lang="en" sz="1300">
                <a:solidFill>
                  <a:schemeClr val="accent1"/>
                </a:solidFill>
              </a:rPr>
              <a:t>et up local environment for Hadoop, HBase and Spark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u</a:t>
            </a:r>
            <a:r>
              <a:rPr lang="en" sz="1300">
                <a:solidFill>
                  <a:schemeClr val="accent1"/>
                </a:solidFill>
              </a:rPr>
              <a:t>se Apache Zeppelin and D3Js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implement real-time analysis using the tools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create Kafka producer and consumer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</a:t>
            </a:r>
            <a:r>
              <a:rPr lang="en" sz="1300">
                <a:solidFill>
                  <a:schemeClr val="accent1"/>
                </a:solidFill>
              </a:rPr>
              <a:t>o connect Spark Streaming and Kafka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connect Spark and HBase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Beginner with Scala</a:t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</a:t>
            </a:r>
            <a:r>
              <a:rPr b="1" lang="en" sz="2400">
                <a:solidFill>
                  <a:srgbClr val="38761D"/>
                </a:solidFill>
              </a:rPr>
              <a:t>Going</a:t>
            </a:r>
            <a:r>
              <a:rPr lang="en" sz="2400">
                <a:solidFill>
                  <a:schemeClr val="accent1"/>
                </a:solidFill>
              </a:rPr>
              <a:t> on There?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Shape 68"/>
          <p:cNvPicPr preferRelativeResize="0"/>
          <p:nvPr/>
        </p:nvPicPr>
        <p:blipFill rotWithShape="1">
          <a:blip r:embed="rId3">
            <a:alphaModFix amt="39000"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Shape 69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Shape 70"/>
          <p:cNvPicPr preferRelativeResize="0"/>
          <p:nvPr/>
        </p:nvPicPr>
        <p:blipFill rotWithShape="1">
          <a:blip r:embed="rId5">
            <a:alphaModFix amt="51000"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325" y="3961050"/>
            <a:ext cx="855550" cy="8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1813" y="3980863"/>
            <a:ext cx="1423775" cy="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400" y="282577"/>
            <a:ext cx="1962699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563" y="2690888"/>
            <a:ext cx="1344224" cy="1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55800" y="1219275"/>
            <a:ext cx="2078085" cy="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5600" y="2023450"/>
            <a:ext cx="2318468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91988" y="2882850"/>
            <a:ext cx="1271397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0950" y="1282575"/>
            <a:ext cx="1344200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65426" y="364135"/>
            <a:ext cx="1423775" cy="42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80300" y="3205363"/>
            <a:ext cx="1271375" cy="12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5" name="Shape 85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4294967295" type="body"/>
          </p:nvPr>
        </p:nvSpPr>
        <p:spPr>
          <a:xfrm>
            <a:off x="381000" y="4061050"/>
            <a:ext cx="37212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9900"/>
                </a:solidFill>
              </a:rPr>
              <a:t>THE CHALLENGES</a:t>
            </a:r>
            <a:endParaRPr b="1" sz="2400">
              <a:solidFill>
                <a:srgbClr val="FF9900"/>
              </a:solidFill>
            </a:endParaRP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6284500" y="282150"/>
            <a:ext cx="2662500" cy="128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SparkStream, Yeah, I heard. Is it a game? You mean </a:t>
            </a:r>
            <a:r>
              <a:rPr b="1" lang="en">
                <a:solidFill>
                  <a:srgbClr val="FF0000"/>
                </a:solidFill>
              </a:rPr>
              <a:t>STEAM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3301025" y="49150"/>
            <a:ext cx="2662500" cy="128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Kafka? Really, Is it a </a:t>
            </a:r>
            <a:r>
              <a:rPr b="1" lang="en">
                <a:solidFill>
                  <a:schemeClr val="accent3"/>
                </a:solidFill>
              </a:rPr>
              <a:t>BRAND</a:t>
            </a:r>
            <a:r>
              <a:rPr lang="en">
                <a:solidFill>
                  <a:schemeClr val="accent1"/>
                </a:solidFill>
              </a:rPr>
              <a:t> of cap?</a:t>
            </a:r>
            <a:br>
              <a:rPr lang="en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89" name="Shape 89"/>
          <p:cNvSpPr txBox="1"/>
          <p:nvPr>
            <p:ph idx="4294967295" type="body"/>
          </p:nvPr>
        </p:nvSpPr>
        <p:spPr>
          <a:xfrm>
            <a:off x="244500" y="1236700"/>
            <a:ext cx="2980200" cy="1177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Connect SparkSQL and HBase </a:t>
            </a:r>
            <a:r>
              <a:rPr lang="en">
                <a:solidFill>
                  <a:schemeClr val="accent1"/>
                </a:solidFill>
              </a:rPr>
              <a:t>- </a:t>
            </a:r>
            <a:r>
              <a:rPr lang="en">
                <a:solidFill>
                  <a:schemeClr val="accent1"/>
                </a:solidFill>
              </a:rPr>
              <a:t>Wait, HOW? Is it </a:t>
            </a:r>
            <a:r>
              <a:rPr b="1" lang="en">
                <a:solidFill>
                  <a:srgbClr val="CC4125"/>
                </a:solidFill>
              </a:rPr>
              <a:t>REQUIRED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0" name="Shape 90"/>
          <p:cNvSpPr txBox="1"/>
          <p:nvPr>
            <p:ph idx="4294967295" type="body"/>
          </p:nvPr>
        </p:nvSpPr>
        <p:spPr>
          <a:xfrm>
            <a:off x="5503225" y="2155300"/>
            <a:ext cx="3090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Real time Visualization? -  Sounds </a:t>
            </a:r>
            <a:r>
              <a:rPr b="1" lang="en">
                <a:solidFill>
                  <a:srgbClr val="4A86E8"/>
                </a:solidFill>
              </a:rPr>
              <a:t>COOL</a:t>
            </a:r>
            <a:r>
              <a:rPr lang="en">
                <a:solidFill>
                  <a:schemeClr val="accent1"/>
                </a:solidFill>
              </a:rPr>
              <a:t>, isn’t it?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1" name="Shape 91"/>
          <p:cNvSpPr txBox="1"/>
          <p:nvPr>
            <p:ph idx="4294967295" type="body"/>
          </p:nvPr>
        </p:nvSpPr>
        <p:spPr>
          <a:xfrm>
            <a:off x="5592275" y="3846250"/>
            <a:ext cx="3090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simple </a:t>
            </a:r>
            <a:r>
              <a:rPr b="1" lang="en">
                <a:solidFill>
                  <a:srgbClr val="C27BA0"/>
                </a:solidFill>
              </a:rPr>
              <a:t>DEMO</a:t>
            </a:r>
            <a:r>
              <a:rPr lang="en">
                <a:solidFill>
                  <a:schemeClr val="accent1"/>
                </a:solidFill>
              </a:rPr>
              <a:t> - Did you just say </a:t>
            </a:r>
            <a:r>
              <a:rPr b="1" lang="en">
                <a:solidFill>
                  <a:schemeClr val="accent4"/>
                </a:solidFill>
              </a:rPr>
              <a:t>SIMPLE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1688700" y="2820925"/>
            <a:ext cx="3192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Presentation? - Will I have to </a:t>
            </a:r>
            <a:r>
              <a:rPr b="1" lang="en">
                <a:solidFill>
                  <a:schemeClr val="accent6"/>
                </a:solidFill>
              </a:rPr>
              <a:t>SPEAK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1C7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90250" y="526350"/>
            <a:ext cx="641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DAYS.</a:t>
            </a:r>
            <a:br>
              <a:rPr lang="en"/>
            </a:br>
            <a:r>
              <a:rPr lang="en"/>
              <a:t>1 MAN. </a:t>
            </a:r>
            <a:br>
              <a:rPr lang="en"/>
            </a:br>
            <a:r>
              <a:rPr lang="en"/>
              <a:t>9 CORE TECHS.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BDTwiTrend - Highway on the internet   </a:t>
            </a:r>
            <a:endParaRPr/>
          </a:p>
        </p:txBody>
      </p:sp>
      <p:pic>
        <p:nvPicPr>
          <p:cNvPr descr="Tops of palm trees against blue sky" id="103" name="Shape 103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4" name="Shape 104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5" name="Shape 105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4294967295" type="body"/>
          </p:nvPr>
        </p:nvSpPr>
        <p:spPr>
          <a:xfrm>
            <a:off x="6836875" y="222750"/>
            <a:ext cx="2180100" cy="9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http://hadoop.apache.org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7"/>
              </a:rPr>
              <a:t>http://hbase.apache.org/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http://hbase.apache.org/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accent5"/>
                </a:solidFill>
                <a:hlinkClick r:id="rId9"/>
              </a:rPr>
              <a:t>http://kafka.apache.org/</a:t>
            </a:r>
            <a:br>
              <a:rPr lang="en" sz="1200">
                <a:solidFill>
                  <a:schemeClr val="accent1"/>
                </a:solidFill>
              </a:rPr>
            </a:br>
            <a:endParaRPr sz="1200">
              <a:solidFill>
                <a:schemeClr val="accent1"/>
              </a:solidFill>
            </a:endParaRPr>
          </a:p>
        </p:txBody>
      </p:sp>
      <p:sp>
        <p:nvSpPr>
          <p:cNvPr id="107" name="Shape 107"/>
          <p:cNvSpPr txBox="1"/>
          <p:nvPr>
            <p:ph idx="4294967295" type="body"/>
          </p:nvPr>
        </p:nvSpPr>
        <p:spPr>
          <a:xfrm>
            <a:off x="4473400" y="222750"/>
            <a:ext cx="2550000" cy="1019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https://d3js.org/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https://zeppelin.apache.org/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12"/>
              </a:rPr>
              <a:t>http://twitter4j.org/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13"/>
              </a:rPr>
              <a:t>http://www.scala-lang.org/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200">
                <a:solidFill>
                  <a:schemeClr val="accent1"/>
                </a:solidFill>
              </a:rPr>
            </a:br>
            <a:endParaRPr sz="1200">
              <a:solidFill>
                <a:schemeClr val="accent1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7175" y="146550"/>
            <a:ext cx="1347100" cy="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89875" y="560000"/>
            <a:ext cx="1398975" cy="8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8375" y="3904988"/>
            <a:ext cx="808425" cy="8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57488" y="4022850"/>
            <a:ext cx="1047749" cy="6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7025" y="241938"/>
            <a:ext cx="1548575" cy="1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4225" y="272988"/>
            <a:ext cx="1318075" cy="4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Let’s see </a:t>
            </a:r>
            <a:r>
              <a:rPr b="1" lang="en" sz="2400">
                <a:solidFill>
                  <a:srgbClr val="38761D"/>
                </a:solidFill>
              </a:rPr>
              <a:t>AGAIN</a:t>
            </a:r>
            <a:r>
              <a:rPr lang="en" sz="2400">
                <a:solidFill>
                  <a:schemeClr val="accent1"/>
                </a:solidFill>
              </a:rPr>
              <a:t>?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Let’s start... </a:t>
            </a:r>
            <a:r>
              <a:rPr b="1" lang="en" sz="3600">
                <a:solidFill>
                  <a:srgbClr val="FF9900"/>
                </a:solidFill>
              </a:rPr>
              <a:t>{:)</a:t>
            </a:r>
            <a:br>
              <a:rPr lang="en" sz="2400">
                <a:solidFill>
                  <a:schemeClr val="accent1"/>
                </a:solidFill>
              </a:rPr>
            </a:br>
            <a:r>
              <a:rPr b="1" lang="en">
                <a:solidFill>
                  <a:schemeClr val="accent4"/>
                </a:solidFill>
              </a:rPr>
              <a:t>Happy Coding!</a:t>
            </a:r>
            <a:br>
              <a:rPr b="1" lang="en">
                <a:solidFill>
                  <a:schemeClr val="accent4"/>
                </a:solidFill>
              </a:rPr>
            </a:br>
            <a:br>
              <a:rPr lang="en" sz="2400">
                <a:solidFill>
                  <a:schemeClr val="accent1"/>
                </a:solidFill>
              </a:rPr>
            </a:br>
            <a:endParaRPr sz="2400"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119" name="Shape 119"/>
          <p:cNvPicPr preferRelativeResize="0"/>
          <p:nvPr/>
        </p:nvPicPr>
        <p:blipFill rotWithShape="1">
          <a:blip r:embed="rId3">
            <a:alphaModFix amt="39000"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120" name="Shape 120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121" name="Shape 121"/>
          <p:cNvPicPr preferRelativeResize="0"/>
          <p:nvPr/>
        </p:nvPicPr>
        <p:blipFill rotWithShape="1">
          <a:blip r:embed="rId5">
            <a:alphaModFix amt="51000"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925" y="27183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9514" y="2820225"/>
            <a:ext cx="1022211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000" y="3766801"/>
            <a:ext cx="1344201" cy="4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6347" y="2692300"/>
            <a:ext cx="971026" cy="7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9158" y="3678112"/>
            <a:ext cx="1655469" cy="4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53263" y="4372875"/>
            <a:ext cx="2318468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6396" y="2820221"/>
            <a:ext cx="888175" cy="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0200" y="3420584"/>
            <a:ext cx="971025" cy="71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93651" y="4372872"/>
            <a:ext cx="1423775" cy="42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5403490">
            <a:off x="1075673" y="3383705"/>
            <a:ext cx="2955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142" y="1198901"/>
            <a:ext cx="656560" cy="7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1976" y="1198901"/>
            <a:ext cx="1429054" cy="42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8626" y="2417927"/>
            <a:ext cx="1429026" cy="36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00664" y="3677638"/>
            <a:ext cx="1880295" cy="47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257" y="3707744"/>
            <a:ext cx="795139" cy="59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38" y="3677652"/>
            <a:ext cx="656557" cy="65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748" y="2359254"/>
            <a:ext cx="1022200" cy="7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823805" y="1414288"/>
            <a:ext cx="295050" cy="21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2781335" y="1305274"/>
            <a:ext cx="295050" cy="21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rot="6908865">
            <a:off x="1304039" y="1888572"/>
            <a:ext cx="428517" cy="2136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 rot="5954526">
            <a:off x="3677999" y="2014842"/>
            <a:ext cx="295131" cy="213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rot="5954228">
            <a:off x="3446878" y="3195721"/>
            <a:ext cx="439195" cy="213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-10798037">
            <a:off x="1881611" y="3861085"/>
            <a:ext cx="525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30802" y="2112825"/>
            <a:ext cx="971025" cy="97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24486" y="1071854"/>
            <a:ext cx="1022200" cy="75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90250" y="526350"/>
            <a:ext cx="843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</a:rPr>
              <a:t>How to set up local </a:t>
            </a:r>
            <a:r>
              <a:rPr b="1" lang="en" sz="3000">
                <a:solidFill>
                  <a:srgbClr val="FFFFFF"/>
                </a:solidFill>
              </a:rPr>
              <a:t>ENVIRONMENT</a:t>
            </a:r>
            <a:r>
              <a:rPr lang="en" sz="3000">
                <a:solidFill>
                  <a:srgbClr val="D9D9D9"/>
                </a:solidFill>
              </a:rPr>
              <a:t> </a:t>
            </a:r>
            <a:r>
              <a:rPr i="1" lang="en" sz="1800">
                <a:solidFill>
                  <a:srgbClr val="D9D9D9"/>
                </a:solidFill>
              </a:rPr>
              <a:t>without Cloudera</a:t>
            </a:r>
            <a:endParaRPr i="1" sz="18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</a:rPr>
              <a:t>Running </a:t>
            </a:r>
            <a:r>
              <a:rPr b="1" lang="en" sz="3000">
                <a:solidFill>
                  <a:srgbClr val="FFFFFF"/>
                </a:solidFill>
              </a:rPr>
              <a:t>SLOW</a:t>
            </a:r>
            <a:endParaRPr b="1" sz="3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VERSION</a:t>
            </a:r>
            <a:r>
              <a:rPr lang="en" sz="3000">
                <a:solidFill>
                  <a:srgbClr val="D9D9D9"/>
                </a:solidFill>
              </a:rPr>
              <a:t> compatibility</a:t>
            </a:r>
            <a:br>
              <a:rPr lang="en" sz="3000">
                <a:solidFill>
                  <a:srgbClr val="D9D9D9"/>
                </a:solidFill>
              </a:rPr>
            </a:br>
            <a:r>
              <a:rPr lang="en" sz="3000">
                <a:solidFill>
                  <a:srgbClr val="D9D9D9"/>
                </a:solidFill>
              </a:rPr>
              <a:t>What is </a:t>
            </a:r>
            <a:r>
              <a:rPr b="1" lang="en" sz="3000">
                <a:solidFill>
                  <a:srgbClr val="FFFFFF"/>
                </a:solidFill>
              </a:rPr>
              <a:t>REAL REAL TIME</a:t>
            </a:r>
            <a:r>
              <a:rPr lang="en" sz="3000">
                <a:solidFill>
                  <a:srgbClr val="D9D9D9"/>
                </a:solidFill>
              </a:rPr>
              <a:t>?</a:t>
            </a:r>
            <a:endParaRPr sz="30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4294967295" type="body"/>
          </p:nvPr>
        </p:nvSpPr>
        <p:spPr>
          <a:xfrm>
            <a:off x="381000" y="4061050"/>
            <a:ext cx="37212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THE CHALLENGES</a:t>
            </a:r>
            <a:endParaRPr b="1"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157" name="Shape 157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158" name="Shape 15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159" name="Shape 159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4294967295" type="body"/>
          </p:nvPr>
        </p:nvSpPr>
        <p:spPr>
          <a:xfrm>
            <a:off x="6003775" y="291200"/>
            <a:ext cx="2864100" cy="1610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Loading &gt;&gt;  :(</a:t>
            </a:r>
            <a:endParaRPr b="1">
              <a:solidFill>
                <a:srgbClr val="4A86E8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DREAMING... &gt;&gt; </a:t>
            </a:r>
            <a:r>
              <a:rPr b="1" lang="en">
                <a:solidFill>
                  <a:srgbClr val="FF9900"/>
                </a:solidFill>
              </a:rPr>
              <a:t>:)  {:) 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65" name="Shape 165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66" name="Shape 166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67" name="Shape 167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3469950" y="3758000"/>
            <a:ext cx="2204100" cy="881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9" name="Shape 169"/>
          <p:cNvSpPr txBox="1"/>
          <p:nvPr>
            <p:ph idx="4294967295" type="body"/>
          </p:nvPr>
        </p:nvSpPr>
        <p:spPr>
          <a:xfrm>
            <a:off x="229675" y="2064650"/>
            <a:ext cx="2613600" cy="2890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INTO OCEAN…</a:t>
            </a:r>
            <a:br>
              <a:rPr b="1" lang="en">
                <a:solidFill>
                  <a:srgbClr val="4A86E8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Cloudera 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Hbase integration with hive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 Highcharts-0.6.5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Plotly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Tableau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Databricks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Jupyter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Python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Scala - SBT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NodeJS</a:t>
            </a:r>
            <a:br>
              <a:rPr lang="en" sz="1400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 b="1">
              <a:solidFill>
                <a:srgbClr val="4A86E8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solidFill>
                  <a:schemeClr val="accent1"/>
                </a:solidFill>
              </a:rPr>
            </a:br>
            <a:endParaRPr b="1">
              <a:solidFill>
                <a:srgbClr val="4A86E8"/>
              </a:solidFill>
            </a:endParaRPr>
          </a:p>
        </p:txBody>
      </p:sp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6418325" y="200625"/>
            <a:ext cx="2496000" cy="355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TO CONTINUE…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Ubuntu 17.10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hadoop - 3.0.0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hbase - 1.2.6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 2.3.0 - 2.1.0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kafka - 1.0.1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spark-streaming-kafka_2.10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Scala 2.12 - 2.10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Twitter4j - 4.0.4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D3JS - v3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Zeppelin - 0.7.</a:t>
            </a:r>
            <a:r>
              <a:rPr lang="en" sz="1400">
                <a:solidFill>
                  <a:schemeClr val="accent1"/>
                </a:solidFill>
              </a:rPr>
              <a:t>3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Hortonworks-SHC - </a:t>
            </a:r>
            <a:r>
              <a:rPr lang="en" sz="1200">
                <a:solidFill>
                  <a:schemeClr val="accent1"/>
                </a:solidFill>
              </a:rPr>
              <a:t>1.1.2-2.2-s_2.11-SNAPSHOT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>
                <a:solidFill>
                  <a:schemeClr val="accent1"/>
                </a:solidFill>
              </a:rPr>
              <a:t>ScalaIDE - 4.7.0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